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65" r:id="rId9"/>
    <p:sldId id="256" r:id="rId10"/>
    <p:sldId id="257" r:id="rId11"/>
    <p:sldId id="258" r:id="rId12"/>
    <p:sldId id="259" r:id="rId13"/>
    <p:sldId id="266" r:id="rId14"/>
    <p:sldId id="267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5915"/>
      </p:ext>
    </p:extLst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52960"/>
      </p:ext>
    </p:extLst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62458"/>
      </p:ext>
    </p:extLst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4818"/>
      </p:ext>
    </p:extLst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5865"/>
      </p:ext>
    </p:extLst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6764"/>
      </p:ext>
    </p:extLst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8033"/>
      </p:ext>
    </p:extLst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27562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1937"/>
      </p:ext>
    </p:extLst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50266"/>
      </p:ext>
    </p:extLst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91276"/>
      </p:ext>
    </p:extLst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48739"/>
      </p:ext>
    </p:extLst>
  </p:cSld>
  <p:clrMapOvr>
    <a:masterClrMapping/>
  </p:clrMapOvr>
  <p:transition spd="slow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0839"/>
      </p:ext>
    </p:extLst>
  </p:cSld>
  <p:clrMapOvr>
    <a:masterClrMapping/>
  </p:clrMapOvr>
  <p:transition spd="slow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45943"/>
      </p:ext>
    </p:extLst>
  </p:cSld>
  <p:clrMapOvr>
    <a:masterClrMapping/>
  </p:clrMapOvr>
  <p:transition spd="slow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0795"/>
      </p:ext>
    </p:extLst>
  </p:cSld>
  <p:clrMapOvr>
    <a:masterClrMapping/>
  </p:clrMapOvr>
  <p:transition spd="slow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0955"/>
      </p:ext>
    </p:extLst>
  </p:cSld>
  <p:clrMapOvr>
    <a:masterClrMapping/>
  </p:clrMapOvr>
  <p:transition spd="slow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0708"/>
      </p:ext>
    </p:extLst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96872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2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30267"/>
      </p:ext>
    </p:extLst>
  </p:cSld>
  <p:clrMapOvr>
    <a:masterClrMapping/>
  </p:clrMapOvr>
  <p:transition spd="slow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92245"/>
      </p:ext>
    </p:extLst>
  </p:cSld>
  <p:clrMapOvr>
    <a:masterClrMapping/>
  </p:clrMapOvr>
  <p:transition spd="slow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32857"/>
      </p:ext>
    </p:extLst>
  </p:cSld>
  <p:clrMapOvr>
    <a:masterClrMapping/>
  </p:clrMapOvr>
  <p:transition spd="slow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7798"/>
      </p:ext>
    </p:extLst>
  </p:cSld>
  <p:clrMapOvr>
    <a:masterClrMapping/>
  </p:clrMapOvr>
  <p:transition spd="slow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1087"/>
      </p:ext>
    </p:extLst>
  </p:cSld>
  <p:clrMapOvr>
    <a:masterClrMapping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32377"/>
      </p:ext>
    </p:extLst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8697"/>
      </p:ext>
    </p:extLst>
  </p:cSld>
  <p:clrMapOvr>
    <a:masterClrMapping/>
  </p:clrMapOvr>
  <p:transition spd="slow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71381"/>
      </p:ext>
    </p:extLst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66696"/>
      </p:ext>
    </p:extLst>
  </p:cSld>
  <p:clrMapOvr>
    <a:masterClrMapping/>
  </p:clrMapOvr>
  <p:transition spd="slow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5789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1724"/>
      </p:ext>
    </p:extLst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54993"/>
      </p:ext>
    </p:extLst>
  </p:cSld>
  <p:clrMapOvr>
    <a:masterClrMapping/>
  </p:clrMapOvr>
  <p:transition spd="slow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9242"/>
      </p:ext>
    </p:extLst>
  </p:cSld>
  <p:clrMapOvr>
    <a:masterClrMapping/>
  </p:clrMapOvr>
  <p:transition spd="slow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0400"/>
      </p:ext>
    </p:extLst>
  </p:cSld>
  <p:clrMapOvr>
    <a:masterClrMapping/>
  </p:clrMapOvr>
  <p:transition spd="slow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4916"/>
      </p:ext>
    </p:extLst>
  </p:cSld>
  <p:clrMapOvr>
    <a:masterClrMapping/>
  </p:clrMapOvr>
  <p:transition spd="slow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4213"/>
      </p:ext>
    </p:extLst>
  </p:cSld>
  <p:clrMapOvr>
    <a:masterClrMapping/>
  </p:clrMapOvr>
  <p:transition spd="slow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4954"/>
      </p:ext>
    </p:extLst>
  </p:cSld>
  <p:clrMapOvr>
    <a:masterClrMapping/>
  </p:clrMapOvr>
  <p:transition spd="slow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0200"/>
      </p:ext>
    </p:extLst>
  </p:cSld>
  <p:clrMapOvr>
    <a:masterClrMapping/>
  </p:clrMapOvr>
  <p:transition spd="slow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9877"/>
      </p:ext>
    </p:extLst>
  </p:cSld>
  <p:clrMapOvr>
    <a:masterClrMapping/>
  </p:clrMapOvr>
  <p:transition spd="slow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9371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59769"/>
      </p:ext>
    </p:extLst>
  </p:cSld>
  <p:clrMapOvr>
    <a:masterClrMapping/>
  </p:clrMapOvr>
  <p:transition spd="slow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14567"/>
      </p:ext>
    </p:extLst>
  </p:cSld>
  <p:clrMapOvr>
    <a:masterClrMapping/>
  </p:clrMapOvr>
  <p:transition spd="slow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6969"/>
      </p:ext>
    </p:extLst>
  </p:cSld>
  <p:clrMapOvr>
    <a:masterClrMapping/>
  </p:clrMapOvr>
  <p:transition spd="slow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5684"/>
      </p:ext>
    </p:extLst>
  </p:cSld>
  <p:clrMapOvr>
    <a:masterClrMapping/>
  </p:clrMapOvr>
  <p:transition spd="slow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53784"/>
      </p:ext>
    </p:extLst>
  </p:cSld>
  <p:clrMapOvr>
    <a:masterClrMapping/>
  </p:clrMapOvr>
  <p:transition spd="slow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04171"/>
      </p:ext>
    </p:extLst>
  </p:cSld>
  <p:clrMapOvr>
    <a:masterClrMapping/>
  </p:clrMapOvr>
  <p:transition spd="slow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77345"/>
      </p:ext>
    </p:extLst>
  </p:cSld>
  <p:clrMapOvr>
    <a:masterClrMapping/>
  </p:clrMapOvr>
  <p:transition spd="slow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03207"/>
      </p:ext>
    </p:extLst>
  </p:cSld>
  <p:clrMapOvr>
    <a:masterClrMapping/>
  </p:clrMapOvr>
  <p:transition spd="slow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2485"/>
      </p:ext>
    </p:extLst>
  </p:cSld>
  <p:clrMapOvr>
    <a:masterClrMapping/>
  </p:clrMapOvr>
  <p:transition spd="slow"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56850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6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98753"/>
      </p:ext>
    </p:extLst>
  </p:cSld>
  <p:clrMapOvr>
    <a:masterClrMapping/>
  </p:clrMapOvr>
  <p:transition spd="slow"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6675"/>
      </p:ext>
    </p:extLst>
  </p:cSld>
  <p:clrMapOvr>
    <a:masterClrMapping/>
  </p:clrMapOvr>
  <p:transition spd="slow"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39853"/>
      </p:ext>
    </p:extLst>
  </p:cSld>
  <p:clrMapOvr>
    <a:masterClrMapping/>
  </p:clrMapOvr>
  <p:transition spd="slow"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01228"/>
      </p:ext>
    </p:extLst>
  </p:cSld>
  <p:clrMapOvr>
    <a:masterClrMapping/>
  </p:clrMapOvr>
  <p:transition spd="slow"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9396"/>
      </p:ext>
    </p:extLst>
  </p:cSld>
  <p:clrMapOvr>
    <a:masterClrMapping/>
  </p:clrMapOvr>
  <p:transition spd="slow"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2640"/>
      </p:ext>
    </p:extLst>
  </p:cSld>
  <p:clrMapOvr>
    <a:masterClrMapping/>
  </p:clrMapOvr>
  <p:transition spd="slow"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0147"/>
      </p:ext>
    </p:extLst>
  </p:cSld>
  <p:clrMapOvr>
    <a:masterClrMapping/>
  </p:clrMapOvr>
  <p:transition spd="slow"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2222"/>
      </p:ext>
    </p:extLst>
  </p:cSld>
  <p:clrMapOvr>
    <a:masterClrMapping/>
  </p:clrMapOvr>
  <p:transition spd="slow"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04693"/>
      </p:ext>
    </p:extLst>
  </p:cSld>
  <p:clrMapOvr>
    <a:masterClrMapping/>
  </p:clrMapOvr>
  <p:transition spd="slow"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51442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7519"/>
      </p:ext>
    </p:extLst>
  </p:cSld>
  <p:clrMapOvr>
    <a:masterClrMapping/>
  </p:clrMapOvr>
  <p:transition spd="slow"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63831"/>
      </p:ext>
    </p:extLst>
  </p:cSld>
  <p:clrMapOvr>
    <a:masterClrMapping/>
  </p:clrMapOvr>
  <p:transition spd="slow"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92897"/>
      </p:ext>
    </p:extLst>
  </p:cSld>
  <p:clrMapOvr>
    <a:masterClrMapping/>
  </p:clrMapOvr>
  <p:transition spd="slow"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6812"/>
      </p:ext>
    </p:extLst>
  </p:cSld>
  <p:clrMapOvr>
    <a:masterClrMapping/>
  </p:clrMapOvr>
  <p:transition spd="slow"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3957"/>
      </p:ext>
    </p:extLst>
  </p:cSld>
  <p:clrMapOvr>
    <a:masterClrMapping/>
  </p:clrMapOvr>
  <p:transition spd="slow"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33102"/>
      </p:ext>
    </p:extLst>
  </p:cSld>
  <p:clrMapOvr>
    <a:masterClrMapping/>
  </p:clrMapOvr>
  <p:transition spd="slow"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7719"/>
      </p:ext>
    </p:extLst>
  </p:cSld>
  <p:clrMapOvr>
    <a:masterClrMapping/>
  </p:clrMapOvr>
  <p:transition spd="slow"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70482"/>
      </p:ext>
    </p:extLst>
  </p:cSld>
  <p:clrMapOvr>
    <a:masterClrMapping/>
  </p:clrMapOvr>
  <p:transition spd="slow"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D3D-E149-48E2-9C97-460F0EDE321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B92D-3461-4B78-ADEC-D92AA32DD1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28325"/>
      </p:ext>
    </p:extLst>
  </p:cSld>
  <p:clrMapOvr>
    <a:masterClrMapping/>
  </p:clrMapOvr>
  <p:transition spd="slow"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573-2268-40B6-97FD-B8C101C18EF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CC-A547-4CAC-A254-317CD2F91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1669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18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F4E-431D-4E70-B85B-431B4853DD2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3DB-30DB-4C9B-B26B-0E00D4162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9802"/>
      </p:ext>
    </p:extLst>
  </p:cSld>
  <p:clrMapOvr>
    <a:masterClrMapping/>
  </p:clrMapOvr>
  <p:transition spd="slow"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2AF-BADD-4BAF-BB0C-DFAA269BEB1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83B0-3095-4CDB-8468-31FA95787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386"/>
      </p:ext>
    </p:extLst>
  </p:cSld>
  <p:clrMapOvr>
    <a:masterClrMapping/>
  </p:clrMapOvr>
  <p:transition spd="slow"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90DF-7BF8-4E7E-96F6-E85E55D1FE52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C8B-13A4-482E-9C68-F86542D31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80001"/>
      </p:ext>
    </p:extLst>
  </p:cSld>
  <p:clrMapOvr>
    <a:masterClrMapping/>
  </p:clrMapOvr>
  <p:transition spd="slow"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DBB-461D-4609-8039-A96179429DC8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886-12A8-4130-A30E-3126126C9A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4721"/>
      </p:ext>
    </p:extLst>
  </p:cSld>
  <p:clrMapOvr>
    <a:masterClrMapping/>
  </p:clrMapOvr>
  <p:transition spd="slow"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1D40-5B94-4948-8B18-2993F3F0445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E975-96C3-4A87-ACBD-6E40224EA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63270"/>
      </p:ext>
    </p:extLst>
  </p:cSld>
  <p:clrMapOvr>
    <a:masterClrMapping/>
  </p:clrMapOvr>
  <p:transition spd="slow"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0D57-2931-4866-B74F-0A8F66DB5CE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AE73-A1DB-40C5-9626-B365C39E9F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4515"/>
      </p:ext>
    </p:extLst>
  </p:cSld>
  <p:clrMapOvr>
    <a:masterClrMapping/>
  </p:clrMapOvr>
  <p:transition spd="slow"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43C-3729-4E90-AB61-E8651852F97C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C22-6694-45B4-B807-4A31AE64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56139"/>
      </p:ext>
    </p:extLst>
  </p:cSld>
  <p:clrMapOvr>
    <a:masterClrMapping/>
  </p:clrMapOvr>
  <p:transition spd="slow"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0901-2F96-4688-9FB4-382AABAFA3D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957-0EC7-4613-BEF4-E4C43B23CD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82886"/>
      </p:ext>
    </p:extLst>
  </p:cSld>
  <p:clrMapOvr>
    <a:masterClrMapping/>
  </p:clrMapOvr>
  <p:transition spd="slow"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1985-5ACE-4503-9FEF-5D0E3EFF7EC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44-A6D3-4FF4-87B4-A7EC0E6B4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15348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0CA2-A467-4CB5-89EB-6B34AD410C8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9ED5-EF75-46C3-8D4C-82C7C835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4440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7851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3140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183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182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715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7D306-8B60-4924-9A16-78C9836A3106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B170-3698-4AC5-9405-EDBFC5A666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46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1" y="244475"/>
            <a:ext cx="8229600" cy="1127125"/>
          </a:xfrm>
        </p:spPr>
        <p:txBody>
          <a:bodyPr/>
          <a:lstStyle/>
          <a:p>
            <a:r>
              <a:rPr lang="en-US" dirty="0" smtClean="0"/>
              <a:t>BIOLOGY LESSON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MOI SECONDARY SCHOOL- NAIKARRA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BY MR MATEU AMOS 2019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CLASS: 3 C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TOPIC: ECOLOGY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SUB-TOPIC: ENERGY FLOW IN AN ECOSYSTEM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1A07D-DAA8-4245-B853-4590B1589C0A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67AB-D66E-4A93-880B-6A5ADAA400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9868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8CD626-F3E3-4CFB-9BB7-93B4B4528553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0D1E1-CADE-42CF-9A5B-E1EB6334F9C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228600" y="152400"/>
            <a:ext cx="8839200" cy="6257925"/>
            <a:chOff x="430816" y="1036090"/>
            <a:chExt cx="7818755" cy="4390226"/>
          </a:xfrm>
        </p:grpSpPr>
        <p:grpSp>
          <p:nvGrpSpPr>
            <p:cNvPr id="41990" name="Group 1"/>
            <p:cNvGrpSpPr>
              <a:grpSpLocks noChangeAspect="1"/>
            </p:cNvGrpSpPr>
            <p:nvPr/>
          </p:nvGrpSpPr>
          <p:grpSpPr bwMode="auto">
            <a:xfrm>
              <a:off x="1524000" y="1981200"/>
              <a:ext cx="5892835" cy="3429000"/>
              <a:chOff x="3127" y="-345"/>
              <a:chExt cx="4685" cy="3086"/>
            </a:xfrm>
          </p:grpSpPr>
          <p:sp>
            <p:nvSpPr>
              <p:cNvPr id="41996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127" y="-345"/>
                <a:ext cx="4650" cy="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Text Box 13"/>
              <p:cNvSpPr txBox="1">
                <a:spLocks noChangeArrowheads="1"/>
              </p:cNvSpPr>
              <p:nvPr/>
            </p:nvSpPr>
            <p:spPr bwMode="auto">
              <a:xfrm>
                <a:off x="4702" y="-345"/>
                <a:ext cx="1050" cy="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0409" tIns="35204" rIns="70409" bIns="35204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Hawks</a:t>
                </a:r>
                <a:endParaRPr lang="en-US" sz="2400">
                  <a:solidFill>
                    <a:srgbClr val="C00000"/>
                  </a:solidFill>
                  <a:ea typeface="Calibri" pitchFamily="34" charset="0"/>
                  <a:cs typeface="Arial" charset="0"/>
                </a:endParaRPr>
              </a:p>
            </p:txBody>
          </p:sp>
          <p:sp>
            <p:nvSpPr>
              <p:cNvPr id="41998" name="Text Box 12"/>
              <p:cNvSpPr txBox="1">
                <a:spLocks noChangeArrowheads="1"/>
              </p:cNvSpPr>
              <p:nvPr/>
            </p:nvSpPr>
            <p:spPr bwMode="auto">
              <a:xfrm>
                <a:off x="3127" y="735"/>
                <a:ext cx="1050" cy="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0409" tIns="35204" rIns="70409" bIns="35204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Weasels</a:t>
                </a:r>
                <a:endParaRPr lang="en-US" sz="2400">
                  <a:solidFill>
                    <a:srgbClr val="C00000"/>
                  </a:solidFill>
                  <a:ea typeface="Calibri" pitchFamily="34" charset="0"/>
                  <a:cs typeface="Arial" charset="0"/>
                </a:endParaRPr>
              </a:p>
            </p:txBody>
          </p:sp>
          <p:sp>
            <p:nvSpPr>
              <p:cNvPr id="41999" name="Text Box 11"/>
              <p:cNvSpPr txBox="1">
                <a:spLocks noChangeArrowheads="1"/>
              </p:cNvSpPr>
              <p:nvPr/>
            </p:nvSpPr>
            <p:spPr bwMode="auto">
              <a:xfrm>
                <a:off x="6577" y="735"/>
                <a:ext cx="1050" cy="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0409" tIns="35204" rIns="70409" bIns="35204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Raccoons</a:t>
                </a:r>
                <a:endParaRPr lang="en-US" sz="2400">
                  <a:solidFill>
                    <a:srgbClr val="C00000"/>
                  </a:solidFill>
                  <a:ea typeface="Calibri" pitchFamily="34" charset="0"/>
                  <a:cs typeface="Arial" charset="0"/>
                </a:endParaRPr>
              </a:p>
            </p:txBody>
          </p:sp>
          <p:sp>
            <p:nvSpPr>
              <p:cNvPr id="42000" name="Text Box 10"/>
              <p:cNvSpPr txBox="1">
                <a:spLocks noChangeArrowheads="1"/>
              </p:cNvSpPr>
              <p:nvPr/>
            </p:nvSpPr>
            <p:spPr bwMode="auto">
              <a:xfrm>
                <a:off x="4927" y="1352"/>
                <a:ext cx="750" cy="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0409" tIns="35204" rIns="70409" bIns="35204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Mice</a:t>
                </a:r>
                <a:endParaRPr lang="en-US" sz="2400">
                  <a:solidFill>
                    <a:srgbClr val="C00000"/>
                  </a:solidFill>
                  <a:ea typeface="Calibri" pitchFamily="34" charset="0"/>
                  <a:cs typeface="Arial" charset="0"/>
                </a:endParaRPr>
              </a:p>
            </p:txBody>
          </p:sp>
          <p:sp>
            <p:nvSpPr>
              <p:cNvPr id="42001" name="Text Box 9"/>
              <p:cNvSpPr txBox="1">
                <a:spLocks noChangeArrowheads="1"/>
              </p:cNvSpPr>
              <p:nvPr/>
            </p:nvSpPr>
            <p:spPr bwMode="auto">
              <a:xfrm>
                <a:off x="6762" y="2261"/>
                <a:ext cx="105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0409" tIns="35204" rIns="70409" bIns="35204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Grass</a:t>
                </a:r>
                <a:endParaRPr lang="en-US" sz="2400">
                  <a:solidFill>
                    <a:srgbClr val="C00000"/>
                  </a:solidFill>
                  <a:ea typeface="Calibri" pitchFamily="34" charset="0"/>
                  <a:cs typeface="Arial" charset="0"/>
                </a:endParaRPr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 flipV="1">
                <a:off x="5247" y="-4"/>
                <a:ext cx="36" cy="1374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V="1">
                <a:off x="3733" y="-4"/>
                <a:ext cx="1151" cy="762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 flipV="1">
                <a:off x="5675" y="113"/>
                <a:ext cx="1268" cy="639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 flipV="1">
                <a:off x="5550" y="1115"/>
                <a:ext cx="1028" cy="348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 flipH="1" flipV="1">
                <a:off x="3975" y="1115"/>
                <a:ext cx="1028" cy="411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H="1" flipV="1">
                <a:off x="5608" y="1644"/>
                <a:ext cx="1431" cy="619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2"/>
              <p:cNvSpPr>
                <a:spLocks noChangeShapeType="1"/>
              </p:cNvSpPr>
              <p:nvPr/>
            </p:nvSpPr>
            <p:spPr bwMode="auto">
              <a:xfrm flipV="1">
                <a:off x="7186" y="1184"/>
                <a:ext cx="0" cy="106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19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341" y="4296852"/>
              <a:ext cx="1078230" cy="112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6" descr="C:\Documents and Settings\D0803679\Local Settings\Temporary Internet Files\Content.IE5\5MAEUTD2\MCBD07406_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2478" y="2438400"/>
              <a:ext cx="1764030" cy="90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7" descr="C:\Documents and Settings\D0803679\Local Settings\Temporary Internet Files\Content.IE5\BY3WF1FO\MCAN02370_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720" y="1036090"/>
              <a:ext cx="1371600" cy="126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8" descr="C:\Documents and Settings\D0803679\Local Settings\Temporary Internet Files\Content.IE5\CCVQGQNA\MPj03144060000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431" y="4189941"/>
              <a:ext cx="134470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9" descr="C:\Documents and Settings\D0803679\Local Settings\Temporary Internet Files\Content.IE5\K9T7U9DN\MCj0111432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6" y="2569998"/>
              <a:ext cx="1793603" cy="10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12924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07DDF8-F535-49CF-9EA4-2A9D94951344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4252C-D27C-4386-AF1D-B85420337BB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food ch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1132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563429" cy="6400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924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5175" cy="5937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>Energy Flow in an Eco-System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8350" cy="5181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FFCC00"/>
                </a:solidFill>
              </a:rPr>
              <a:t>Trophic Level</a:t>
            </a:r>
            <a:endParaRPr lang="en-US" sz="2400" i="1" dirty="0" smtClean="0">
              <a:solidFill>
                <a:srgbClr val="FFCC00"/>
              </a:solidFill>
            </a:endParaRPr>
          </a:p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It is a level stage of feeding within a food chain.</a:t>
            </a:r>
          </a:p>
          <a:p>
            <a:pPr>
              <a:defRPr/>
            </a:pPr>
            <a:r>
              <a:rPr lang="en-US" sz="2400" dirty="0" smtClean="0"/>
              <a:t>Light energy from the sun is</a:t>
            </a:r>
            <a:r>
              <a:rPr lang="en-US" sz="2400" dirty="0" smtClean="0">
                <a:solidFill>
                  <a:srgbClr val="FFFF00"/>
                </a:solidFill>
              </a:rPr>
              <a:t> trapped </a:t>
            </a:r>
            <a:r>
              <a:rPr lang="en-US" sz="2400" dirty="0" smtClean="0"/>
              <a:t>by plants and used to build chemical food substances like </a:t>
            </a:r>
            <a:r>
              <a:rPr lang="en-US" sz="2400" dirty="0" smtClean="0">
                <a:solidFill>
                  <a:srgbClr val="00B0F0"/>
                </a:solidFill>
              </a:rPr>
              <a:t>glucose </a:t>
            </a:r>
            <a:r>
              <a:rPr lang="en-US" sz="2400" dirty="0" smtClean="0"/>
              <a:t>in the process of </a:t>
            </a:r>
            <a:r>
              <a:rPr lang="en-US" sz="2400" dirty="0" smtClean="0">
                <a:solidFill>
                  <a:srgbClr val="002060"/>
                </a:solidFill>
              </a:rPr>
              <a:t>photosynthesis.</a:t>
            </a:r>
          </a:p>
          <a:p>
            <a:pPr>
              <a:defRPr/>
            </a:pPr>
            <a:r>
              <a:rPr lang="en-US" sz="2400" dirty="0" smtClean="0"/>
              <a:t>Green plants are known as </a:t>
            </a:r>
            <a:r>
              <a:rPr lang="en-US" sz="2400" dirty="0" smtClean="0">
                <a:solidFill>
                  <a:srgbClr val="C00000"/>
                </a:solidFill>
              </a:rPr>
              <a:t>producers</a:t>
            </a:r>
            <a:r>
              <a:rPr lang="en-US" sz="2400" dirty="0" smtClean="0"/>
              <a:t>.  They are eaten by </a:t>
            </a:r>
            <a:r>
              <a:rPr lang="en-US" sz="2400" dirty="0" smtClean="0">
                <a:solidFill>
                  <a:srgbClr val="FFC000"/>
                </a:solidFill>
              </a:rPr>
              <a:t>herbivorous</a:t>
            </a:r>
            <a:r>
              <a:rPr lang="en-US" sz="2400" dirty="0" smtClean="0"/>
              <a:t> animals that form primary consumers.</a:t>
            </a:r>
          </a:p>
          <a:p>
            <a:pPr>
              <a:defRPr/>
            </a:pPr>
            <a:r>
              <a:rPr lang="en-US" sz="2400" dirty="0" smtClean="0"/>
              <a:t>Energy is transferred from producers to primary </a:t>
            </a:r>
            <a:r>
              <a:rPr lang="en-US" sz="2400" dirty="0" smtClean="0">
                <a:solidFill>
                  <a:srgbClr val="FFFF00"/>
                </a:solidFill>
              </a:rPr>
              <a:t>consumers.</a:t>
            </a:r>
          </a:p>
          <a:p>
            <a:pPr>
              <a:defRPr/>
            </a:pPr>
            <a:r>
              <a:rPr lang="en-US" sz="2400" dirty="0" smtClean="0"/>
              <a:t>Primary consumers are eaten by </a:t>
            </a:r>
            <a:r>
              <a:rPr lang="en-US" sz="2400" dirty="0" smtClean="0">
                <a:solidFill>
                  <a:srgbClr val="00B0F0"/>
                </a:solidFill>
              </a:rPr>
              <a:t>carnivorous animals </a:t>
            </a:r>
            <a:r>
              <a:rPr lang="en-US" sz="2400" dirty="0" smtClean="0"/>
              <a:t>that form </a:t>
            </a:r>
            <a:r>
              <a:rPr lang="en-US" sz="2400" dirty="0" smtClean="0">
                <a:solidFill>
                  <a:srgbClr val="7030A0"/>
                </a:solidFill>
              </a:rPr>
              <a:t>secondary consumers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The energy is transferred from primary consumers to </a:t>
            </a:r>
            <a:r>
              <a:rPr lang="en-US" sz="2400" dirty="0" smtClean="0">
                <a:solidFill>
                  <a:srgbClr val="7030A0"/>
                </a:solidFill>
              </a:rPr>
              <a:t>secondary consumers</a:t>
            </a:r>
            <a:r>
              <a:rPr lang="en-US" sz="2400" dirty="0" smtClean="0"/>
              <a:t>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D1A07D-DAA8-4245-B853-4590B1589C0A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67AB-D66E-4A93-880B-6A5ADAA400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316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8350" cy="5715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secondary consumers are eaten by </a:t>
            </a:r>
            <a:r>
              <a:rPr lang="en-US" sz="2400" dirty="0" smtClean="0">
                <a:solidFill>
                  <a:srgbClr val="FFCC00"/>
                </a:solidFill>
              </a:rPr>
              <a:t>tertiary consumers </a:t>
            </a:r>
            <a:r>
              <a:rPr lang="en-US" sz="2400" dirty="0" smtClean="0"/>
              <a:t>who are also carnivorous animals.</a:t>
            </a:r>
          </a:p>
          <a:p>
            <a:pPr>
              <a:defRPr/>
            </a:pPr>
            <a:r>
              <a:rPr lang="en-US" sz="2400" dirty="0" smtClean="0"/>
              <a:t>Energy is transferred from secondary to tertiary consumers.</a:t>
            </a:r>
          </a:p>
          <a:p>
            <a:pPr>
              <a:defRPr/>
            </a:pPr>
            <a:r>
              <a:rPr lang="en-US" sz="2400" dirty="0" smtClean="0"/>
              <a:t>The tertiary consumers are eaten by </a:t>
            </a:r>
            <a:r>
              <a:rPr lang="en-US" sz="2400" dirty="0" smtClean="0">
                <a:solidFill>
                  <a:srgbClr val="FFFF00"/>
                </a:solidFill>
              </a:rPr>
              <a:t>quaternary consumers.</a:t>
            </a:r>
          </a:p>
          <a:p>
            <a:pPr>
              <a:defRPr/>
            </a:pPr>
            <a:r>
              <a:rPr lang="en-US" sz="2400" dirty="0" smtClean="0"/>
              <a:t>The energy is transferred from tertiary to quaternary consumers.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  Plants  	  Grasshopper         Bird        Man       Vulture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When plants and animals </a:t>
            </a:r>
            <a:r>
              <a:rPr lang="en-US" sz="2400" dirty="0" smtClean="0">
                <a:solidFill>
                  <a:srgbClr val="00B0F0"/>
                </a:solidFill>
              </a:rPr>
              <a:t>die</a:t>
            </a:r>
            <a:r>
              <a:rPr lang="en-US" sz="2400" dirty="0" smtClean="0"/>
              <a:t>, their bodies are eaten by </a:t>
            </a:r>
            <a:r>
              <a:rPr lang="en-US" sz="2400" dirty="0" smtClean="0">
                <a:solidFill>
                  <a:srgbClr val="FF0066"/>
                </a:solidFill>
              </a:rPr>
              <a:t>saprophytic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Bacteria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Fungi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CA111F-30D3-4097-BDB9-F8FDD964326D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76D59-8E11-4DC1-ACDB-C7FE9412C3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70" name="Right Arrow 7"/>
          <p:cNvSpPr>
            <a:spLocks noChangeArrowheads="1"/>
          </p:cNvSpPr>
          <p:nvPr/>
        </p:nvSpPr>
        <p:spPr bwMode="auto">
          <a:xfrm>
            <a:off x="1905000" y="4191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1" name="Right Arrow 8"/>
          <p:cNvSpPr>
            <a:spLocks noChangeArrowheads="1"/>
          </p:cNvSpPr>
          <p:nvPr/>
        </p:nvSpPr>
        <p:spPr bwMode="auto">
          <a:xfrm>
            <a:off x="4495800" y="4191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2" name="Right Arrow 9"/>
          <p:cNvSpPr>
            <a:spLocks noChangeArrowheads="1"/>
          </p:cNvSpPr>
          <p:nvPr/>
        </p:nvSpPr>
        <p:spPr bwMode="auto">
          <a:xfrm>
            <a:off x="5867400" y="4191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3" name="Right Arrow 10"/>
          <p:cNvSpPr>
            <a:spLocks noChangeArrowheads="1"/>
          </p:cNvSpPr>
          <p:nvPr/>
        </p:nvSpPr>
        <p:spPr bwMode="auto">
          <a:xfrm>
            <a:off x="7162800" y="4191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311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64550" cy="5715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Energy is finally </a:t>
            </a:r>
            <a:r>
              <a:rPr lang="en-US" sz="2400" dirty="0" smtClean="0">
                <a:solidFill>
                  <a:srgbClr val="0070C0"/>
                </a:solidFill>
              </a:rPr>
              <a:t>released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lost</a:t>
            </a:r>
            <a:r>
              <a:rPr lang="en-US" sz="2400" dirty="0" smtClean="0"/>
              <a:t> to the surrounding.</a:t>
            </a:r>
          </a:p>
          <a:p>
            <a:pPr>
              <a:defRPr/>
            </a:pPr>
            <a:r>
              <a:rPr lang="en-US" sz="2400" dirty="0" smtClean="0"/>
              <a:t>At every level; of feeding, only </a:t>
            </a:r>
            <a:r>
              <a:rPr lang="en-US" sz="2400" dirty="0" smtClean="0">
                <a:solidFill>
                  <a:srgbClr val="FF0000"/>
                </a:solidFill>
              </a:rPr>
              <a:t>small fraction </a:t>
            </a:r>
            <a:r>
              <a:rPr lang="en-US" sz="2400" dirty="0" smtClean="0"/>
              <a:t>of energy is transferred from one </a:t>
            </a:r>
            <a:r>
              <a:rPr lang="en-US" sz="2400" dirty="0" smtClean="0">
                <a:solidFill>
                  <a:srgbClr val="FF0000"/>
                </a:solidFill>
              </a:rPr>
              <a:t>Trophic </a:t>
            </a:r>
            <a:r>
              <a:rPr lang="en-US" sz="2400" dirty="0" smtClean="0"/>
              <a:t>level to another.  </a:t>
            </a:r>
            <a:r>
              <a:rPr lang="en-US" sz="2400" smtClean="0"/>
              <a:t>The rest </a:t>
            </a:r>
            <a:r>
              <a:rPr lang="en-US" sz="2400" dirty="0" smtClean="0"/>
              <a:t>is lost as heat energy during respiration.  Some is </a:t>
            </a:r>
            <a:r>
              <a:rPr lang="en-US" sz="2400" dirty="0" smtClean="0">
                <a:solidFill>
                  <a:srgbClr val="00B0F0"/>
                </a:solidFill>
              </a:rPr>
              <a:t>locked up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7030A0"/>
                </a:solidFill>
              </a:rPr>
              <a:t>undigested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C000"/>
                </a:solidFill>
              </a:rPr>
              <a:t>indigestible</a:t>
            </a:r>
            <a:r>
              <a:rPr lang="en-US" sz="2400" dirty="0" smtClean="0"/>
              <a:t> waste and released during </a:t>
            </a:r>
            <a:r>
              <a:rPr lang="en-US" sz="2400" dirty="0" smtClean="0">
                <a:solidFill>
                  <a:srgbClr val="7030A0"/>
                </a:solidFill>
              </a:rPr>
              <a:t>defecation/excretion.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1F5CDF-9B4F-41CC-B9D5-C1B5CFEB0620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19F83-CDDE-4323-A065-C652DB7AB62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800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482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381000"/>
            <a:ext cx="8464550" cy="5715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dirty="0" smtClean="0"/>
              <a:t>SUMMARY OF ENERGY FLOW</a:t>
            </a:r>
          </a:p>
          <a:p>
            <a:pPr marL="0" indent="0" algn="ctr">
              <a:buNone/>
              <a:defRPr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1F5CDF-9B4F-41CC-B9D5-C1B5CFEB0620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19F83-CDDE-4323-A065-C652DB7AB62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0"/>
            <a:ext cx="6934199" cy="583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132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93150" cy="579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B9573-2268-40B6-97FD-B8C101C18EFD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MR MATEU AMOS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B0BCC-A547-4CAC-A254-317CD2F91FE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20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471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5175" cy="51752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FOOD CHAIN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8350" cy="5257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It is the </a:t>
            </a:r>
            <a:r>
              <a:rPr lang="en-US" sz="2400" dirty="0" smtClean="0">
                <a:solidFill>
                  <a:srgbClr val="FFC000"/>
                </a:solidFill>
              </a:rPr>
              <a:t>linear nutritional </a:t>
            </a:r>
            <a:r>
              <a:rPr lang="en-US" sz="2400" dirty="0" smtClean="0"/>
              <a:t>sequence of feeding describing the </a:t>
            </a:r>
            <a:r>
              <a:rPr lang="en-US" sz="2400" dirty="0" smtClean="0">
                <a:solidFill>
                  <a:srgbClr val="FF0000"/>
                </a:solidFill>
              </a:rPr>
              <a:t>flow of energy </a:t>
            </a:r>
            <a:r>
              <a:rPr lang="en-US" sz="2400" dirty="0" smtClean="0"/>
              <a:t>from the producers to successive consumers at each </a:t>
            </a:r>
            <a:r>
              <a:rPr lang="en-US" sz="2400" dirty="0" err="1" smtClean="0">
                <a:solidFill>
                  <a:srgbClr val="7030A0"/>
                </a:solidFill>
              </a:rPr>
              <a:t>trophic</a:t>
            </a:r>
            <a:r>
              <a:rPr lang="en-US" sz="2400" dirty="0" smtClean="0">
                <a:solidFill>
                  <a:srgbClr val="7030A0"/>
                </a:solidFill>
              </a:rPr>
              <a:t> level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Grass is eaten by a grasshopper which is eaten by the bird.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Grass		Grasshopper		        Bird</a:t>
            </a:r>
            <a:r>
              <a:rPr lang="en-US" sz="2400" dirty="0" smtClean="0"/>
              <a:t> 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C000"/>
                </a:solidFill>
              </a:rPr>
              <a:t>arrow points </a:t>
            </a:r>
            <a:r>
              <a:rPr lang="en-US" sz="2800" dirty="0" smtClean="0"/>
              <a:t>to the eater and shows the direction of energy flow.</a:t>
            </a:r>
          </a:p>
          <a:p>
            <a:pPr>
              <a:defRPr/>
            </a:pPr>
            <a:r>
              <a:rPr lang="en-US" sz="2800" dirty="0" smtClean="0"/>
              <a:t>Food chains always begin with </a:t>
            </a:r>
            <a:r>
              <a:rPr lang="en-US" sz="2800" dirty="0" smtClean="0">
                <a:solidFill>
                  <a:srgbClr val="7030A0"/>
                </a:solidFill>
              </a:rPr>
              <a:t>producers.</a:t>
            </a:r>
          </a:p>
          <a:p>
            <a:pPr>
              <a:defRPr/>
            </a:pPr>
            <a:r>
              <a:rPr lang="en-US" sz="2800" dirty="0" smtClean="0"/>
              <a:t>When </a:t>
            </a:r>
            <a:r>
              <a:rPr lang="en-US" sz="2800" dirty="0" smtClean="0">
                <a:solidFill>
                  <a:srgbClr val="FFC000"/>
                </a:solidFill>
              </a:rPr>
              <a:t>decomposers</a:t>
            </a:r>
            <a:r>
              <a:rPr lang="en-US" sz="2800" dirty="0" smtClean="0"/>
              <a:t> e.g. bacteria and fungi are included in the food chain, they are always placed at the end of the food chain.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6DC70A-EFDB-4C86-9B94-55767E132163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E658-A34B-4292-9BBC-089F14B968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43" name="Right Arrow 6"/>
          <p:cNvSpPr>
            <a:spLocks noChangeArrowheads="1"/>
          </p:cNvSpPr>
          <p:nvPr/>
        </p:nvSpPr>
        <p:spPr bwMode="auto">
          <a:xfrm>
            <a:off x="1828800" y="2971800"/>
            <a:ext cx="10668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4" name="Right Arrow 7"/>
          <p:cNvSpPr>
            <a:spLocks noChangeArrowheads="1"/>
          </p:cNvSpPr>
          <p:nvPr/>
        </p:nvSpPr>
        <p:spPr bwMode="auto">
          <a:xfrm>
            <a:off x="6477000" y="3048000"/>
            <a:ext cx="10668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093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5175" cy="74612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FOOD WEB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64550" cy="5029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It is the combination of</a:t>
            </a:r>
            <a:r>
              <a:rPr lang="en-US" sz="2400" dirty="0" smtClean="0">
                <a:solidFill>
                  <a:srgbClr val="FFC000"/>
                </a:solidFill>
              </a:rPr>
              <a:t> inter-connected </a:t>
            </a:r>
            <a:r>
              <a:rPr lang="en-US" sz="2400" dirty="0" smtClean="0"/>
              <a:t>food chains where different members of different levels feed on more than one group of members.</a:t>
            </a:r>
          </a:p>
          <a:p>
            <a:pPr>
              <a:defRPr/>
            </a:pPr>
            <a:r>
              <a:rPr lang="en-US" sz="2400" dirty="0" smtClean="0"/>
              <a:t>A food web is made up of </a:t>
            </a:r>
            <a:r>
              <a:rPr lang="en-US" sz="2400" dirty="0" smtClean="0">
                <a:solidFill>
                  <a:srgbClr val="FF0066"/>
                </a:solidFill>
              </a:rPr>
              <a:t>many food chains </a:t>
            </a:r>
            <a:r>
              <a:rPr lang="en-US" sz="2400" dirty="0" smtClean="0"/>
              <a:t>that are intertwined.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DA41AB-DA97-44D4-BF33-0B0FD6244830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MR MATEU AMOS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567C1-E07A-465D-9B87-E00A3D772E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3124200"/>
            <a:ext cx="8915400" cy="2590800"/>
            <a:chOff x="228600" y="4267200"/>
            <a:chExt cx="8915400" cy="2590800"/>
          </a:xfrm>
        </p:grpSpPr>
        <p:grpSp>
          <p:nvGrpSpPr>
            <p:cNvPr id="40968" name="Group 24"/>
            <p:cNvGrpSpPr>
              <a:grpSpLocks/>
            </p:cNvGrpSpPr>
            <p:nvPr/>
          </p:nvGrpSpPr>
          <p:grpSpPr bwMode="auto">
            <a:xfrm>
              <a:off x="228600" y="4267200"/>
              <a:ext cx="8915400" cy="2590800"/>
              <a:chOff x="228600" y="4572000"/>
              <a:chExt cx="8915400" cy="2590800"/>
            </a:xfrm>
          </p:grpSpPr>
          <p:sp>
            <p:nvSpPr>
              <p:cNvPr id="40973" name="TextBox 3"/>
              <p:cNvSpPr txBox="1">
                <a:spLocks noChangeArrowheads="1"/>
              </p:cNvSpPr>
              <p:nvPr/>
            </p:nvSpPr>
            <p:spPr bwMode="auto">
              <a:xfrm>
                <a:off x="228600" y="4572000"/>
                <a:ext cx="8915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u="sng">
                    <a:solidFill>
                      <a:srgbClr val="FFFF00"/>
                    </a:solidFill>
                  </a:rPr>
                  <a:t>Grass</a:t>
                </a:r>
                <a:r>
                  <a:rPr lang="en-US" sz="2800" b="1">
                    <a:solidFill>
                      <a:srgbClr val="FFFF00"/>
                    </a:solidFill>
                  </a:rPr>
                  <a:t>              </a:t>
                </a:r>
                <a:r>
                  <a:rPr lang="en-US" sz="2800" b="1" u="sng">
                    <a:solidFill>
                      <a:srgbClr val="FFFF00"/>
                    </a:solidFill>
                  </a:rPr>
                  <a:t>Cricket</a:t>
                </a:r>
                <a:r>
                  <a:rPr lang="en-US" sz="2800" b="1">
                    <a:solidFill>
                      <a:srgbClr val="FFFF00"/>
                    </a:solidFill>
                  </a:rPr>
                  <a:t>               </a:t>
                </a:r>
                <a:r>
                  <a:rPr lang="en-US" sz="2800" b="1" u="sng">
                    <a:solidFill>
                      <a:srgbClr val="FFFF00"/>
                    </a:solidFill>
                  </a:rPr>
                  <a:t>rog</a:t>
                </a:r>
                <a:r>
                  <a:rPr lang="en-US" sz="2800" b="1">
                    <a:solidFill>
                      <a:srgbClr val="FFFF00"/>
                    </a:solidFill>
                  </a:rPr>
                  <a:t>              </a:t>
                </a:r>
                <a:r>
                  <a:rPr lang="en-US" sz="2800" b="1" u="sng">
                    <a:solidFill>
                      <a:srgbClr val="FFFF00"/>
                    </a:solidFill>
                  </a:rPr>
                  <a:t>Raccoon</a:t>
                </a:r>
              </a:p>
            </p:txBody>
          </p:sp>
          <p:pic>
            <p:nvPicPr>
              <p:cNvPr id="4097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5105400"/>
                <a:ext cx="1219200" cy="148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5" name="Picture 2" descr="C:\Documents and Settings\D0803679\Local Settings\Temporary Internet Files\Content.IE5\K9T7U9DN\MCj04380230000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4876800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6" name="Picture 8" descr="C:\Documents and Settings\D0803679\Local Settings\Temporary Internet Files\Content.IE5\F2NI5AL6\MCj0336105000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5105400"/>
                <a:ext cx="1549519" cy="90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7" name="Picture 16" descr="raccoon2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5076116"/>
                <a:ext cx="1569058" cy="208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69" name="Group 26"/>
            <p:cNvGrpSpPr>
              <a:grpSpLocks/>
            </p:cNvGrpSpPr>
            <p:nvPr/>
          </p:nvGrpSpPr>
          <p:grpSpPr bwMode="auto">
            <a:xfrm>
              <a:off x="1447800" y="4572000"/>
              <a:ext cx="5791200" cy="77788"/>
              <a:chOff x="1447800" y="4724400"/>
              <a:chExt cx="5791200" cy="7778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447800" y="4800600"/>
                <a:ext cx="106680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400800" y="4724400"/>
                <a:ext cx="838200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962400" y="4800600"/>
                <a:ext cx="838200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5256937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358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Office Theme</vt:lpstr>
      <vt:lpstr>Glass Layers</vt:lpstr>
      <vt:lpstr>1_Glass Layers</vt:lpstr>
      <vt:lpstr>2_Glass Layers</vt:lpstr>
      <vt:lpstr>3_Glass Layers</vt:lpstr>
      <vt:lpstr>4_Glass Layers</vt:lpstr>
      <vt:lpstr>5_Glass Layers</vt:lpstr>
      <vt:lpstr>6_Glass Layers</vt:lpstr>
      <vt:lpstr>BIOLOGY LESSON PRESENTATION</vt:lpstr>
      <vt:lpstr>PowerPoint Presentation</vt:lpstr>
      <vt:lpstr>Energy Flow in an Eco-System </vt:lpstr>
      <vt:lpstr>PowerPoint Presentation</vt:lpstr>
      <vt:lpstr>PowerPoint Presentation</vt:lpstr>
      <vt:lpstr>PowerPoint Presentation</vt:lpstr>
      <vt:lpstr>PowerPoint Presentation</vt:lpstr>
      <vt:lpstr>FOOD CHAIN  </vt:lpstr>
      <vt:lpstr>FOOD WEB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</dc:creator>
  <cp:lastModifiedBy>n</cp:lastModifiedBy>
  <cp:revision>10</cp:revision>
  <dcterms:created xsi:type="dcterms:W3CDTF">2019-02-12T07:31:18Z</dcterms:created>
  <dcterms:modified xsi:type="dcterms:W3CDTF">2019-03-07T13:09:24Z</dcterms:modified>
</cp:coreProperties>
</file>